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Helvetica Neue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0" roundtripDataSignature="AMtx7miN85naC4B+nzeuFz7aWv6QQWo6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HelveticaNeue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09d678d1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d09d678d1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09d678d1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09d678d1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09d678d1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d09d678d1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09d678d1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d09d678d1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Clara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09d678d1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d09d678d1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09d678d1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d09d678d1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09d678d1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d09d678d1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ff310d4d9f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ff310d4d9f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Mounir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ff310d4d9f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ff310d4d9f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Mounir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f310d4d9f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f310d4d9f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Mounir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f310d4d9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ff310d4d9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Mahan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ff310d4d9f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ff310d4d9f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Mahan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ff310d4d9f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ff310d4d9f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Mahan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15db0bf56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d15db0bf5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f310d4d9f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f310d4d9f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Mahan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09d678d1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d09d678d1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Mahan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f310d4d9f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f310d4d9f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Mahan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09d678d1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d09d678d1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09d678d1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09d678d1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Jean Nicholas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09d678d1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d09d678d1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Jean Nicholas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15db0bf5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d15db0bf5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Ahmad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09d678d1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d09d678d1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Ahmad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f310d4d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1ff310d4d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f310d4d9f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f310d4d9f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f310d4d9f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f310d4d9f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f310d4d9f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f310d4d9f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f310d4d9f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f310d4d9f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f310d4d9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1ff310d4d9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f310d4d9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f310d4d9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f310d4d9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f310d4d9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f310d4d9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f310d4d9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15db0bf5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2d15db0bf5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09d678d1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09d678d1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09d678d1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d09d678d1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Vanessa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d09d678d1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d09d678d1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Vanessa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09d678d1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09d678d1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Khoi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ff310d4d9f_0_4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g1ff310d4d9f_0_4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g1ff310d4d9f_0_4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ff310d4d9f_0_47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g1ff310d4d9f_0_47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g1ff310d4d9f_0_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ff310d4d9f_0_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f310d4d9f_0_485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2" name="Google Shape;52;g1ff310d4d9f_0_48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" name="Google Shape;53;g1ff310d4d9f_0_48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" name="Google Shape;54;g1ff310d4d9f_0_48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" name="Google Shape;55;g1ff310d4d9f_0_48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g1ff310d4d9f_0_48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g1ff310d4d9f_0_48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ff310d4d9f_0_4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g1ff310d4d9f_0_4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1ff310d4d9f_0_4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g1ff310d4d9f_0_4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g1ff310d4d9f_0_4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ff310d4d9f_0_4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g1ff310d4d9f_0_45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g1ff310d4d9f_0_45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g1ff310d4d9f_0_4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ff310d4d9f_0_4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g1ff310d4d9f_0_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ff310d4d9f_0_46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g1ff310d4d9f_0_46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g1ff310d4d9f_0_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ff310d4d9f_0_46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g1ff310d4d9f_0_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ff310d4d9f_0_47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1ff310d4d9f_0_4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g1ff310d4d9f_0_47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g1ff310d4d9f_0_47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g1ff310d4d9f_0_4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ff310d4d9f_0_47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g1ff310d4d9f_0_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ff310d4d9f_0_4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1ff310d4d9f_0_4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g1ff310d4d9f_0_4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youtu.be/rFu35ZaLNT4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>
            <p:ph type="ctrTitle"/>
          </p:nvPr>
        </p:nvSpPr>
        <p:spPr>
          <a:xfrm>
            <a:off x="841650" y="842025"/>
            <a:ext cx="746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Condo Management System (Team 6)</a:t>
            </a:r>
            <a:endParaRPr sz="5000"/>
          </a:p>
        </p:txBody>
      </p:sp>
      <p:sp>
        <p:nvSpPr>
          <p:cNvPr id="63" name="Google Shape;63;p1"/>
          <p:cNvSpPr txBox="1"/>
          <p:nvPr>
            <p:ph idx="1" type="subTitle"/>
          </p:nvPr>
        </p:nvSpPr>
        <p:spPr>
          <a:xfrm>
            <a:off x="2475141" y="2632732"/>
            <a:ext cx="4193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Hoang Minh Khoi Pham 40162551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Michaël Gugliandolo 40213419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Jessey Thach 40210440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Mahanaim Rubin Yo 40178119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Vanessa DiPietrantonio 40189938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Ahmad Elmahallawy 40193418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Clara Gagnon 40208598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Khanh Huy Nguyen 40125396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Jean-Nicolas Sabatini-Ouellet 40207926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>
                <a:solidFill>
                  <a:schemeClr val="dk1"/>
                </a:solidFill>
              </a:rPr>
              <a:t>Mohamad Mounir Yassin 40198854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09d678d1b_0_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</a:t>
            </a:r>
            <a:r>
              <a:rPr lang="en"/>
              <a:t> Diagram</a:t>
            </a:r>
            <a:endParaRPr/>
          </a:p>
        </p:txBody>
      </p:sp>
      <p:sp>
        <p:nvSpPr>
          <p:cNvPr id="116" name="Google Shape;116;g2d09d678d1b_0_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g2d09d678d1b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475" y="1029110"/>
            <a:ext cx="4711500" cy="4114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09d678d1b_0_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Use Case D</a:t>
            </a:r>
            <a:r>
              <a:rPr lang="en"/>
              <a:t>iagram  </a:t>
            </a:r>
            <a:endParaRPr/>
          </a:p>
        </p:txBody>
      </p:sp>
      <p:sp>
        <p:nvSpPr>
          <p:cNvPr id="123" name="Google Shape;123;g2d09d678d1b_0_115"/>
          <p:cNvSpPr txBox="1"/>
          <p:nvPr>
            <p:ph idx="1" type="body"/>
          </p:nvPr>
        </p:nvSpPr>
        <p:spPr>
          <a:xfrm>
            <a:off x="713250" y="1272925"/>
            <a:ext cx="40884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Cambria"/>
                <a:ea typeface="Cambria"/>
                <a:cs typeface="Cambria"/>
                <a:sym typeface="Cambria"/>
              </a:rPr>
              <a:t>Use case diagram of the Condo Management System from a tenant’s point of view</a:t>
            </a:r>
            <a:endParaRPr>
              <a:solidFill>
                <a:srgbClr val="D9D9D9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g2d09d678d1b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150" y="753650"/>
            <a:ext cx="3896301" cy="40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09d678d1b_0_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Activity</a:t>
            </a:r>
            <a:r>
              <a:rPr lang="en"/>
              <a:t> Diagram  </a:t>
            </a:r>
            <a:endParaRPr/>
          </a:p>
        </p:txBody>
      </p:sp>
      <p:sp>
        <p:nvSpPr>
          <p:cNvPr id="130" name="Google Shape;130;g2d09d678d1b_0_110"/>
          <p:cNvSpPr txBox="1"/>
          <p:nvPr>
            <p:ph idx="1" type="body"/>
          </p:nvPr>
        </p:nvSpPr>
        <p:spPr>
          <a:xfrm>
            <a:off x="5294300" y="1254500"/>
            <a:ext cx="35910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Public User Login</a:t>
            </a:r>
            <a:endParaRPr>
              <a:solidFill>
                <a:srgbClr val="D9D9D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ambria"/>
                <a:ea typeface="Cambria"/>
                <a:cs typeface="Cambria"/>
                <a:sym typeface="Cambria"/>
              </a:rPr>
              <a:t>This diagram depicts the process of actions which is taken by a public user when they would like to log in to their account.</a:t>
            </a:r>
            <a:endParaRPr>
              <a:solidFill>
                <a:srgbClr val="D9D9D9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ambria"/>
                <a:ea typeface="Cambria"/>
                <a:cs typeface="Cambria"/>
                <a:sym typeface="Cambria"/>
              </a:rPr>
              <a:t>Precondition: User is not logged in.</a:t>
            </a:r>
            <a:endParaRPr>
              <a:solidFill>
                <a:srgbClr val="D9D9D9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just">
              <a:spcBef>
                <a:spcPts val="12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D9D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1" name="Google Shape;131;g2d09d678d1b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85" y="1017725"/>
            <a:ext cx="4545865" cy="376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09d678d1b_0_4"/>
          <p:cNvSpPr txBox="1"/>
          <p:nvPr>
            <p:ph type="title"/>
          </p:nvPr>
        </p:nvSpPr>
        <p:spPr>
          <a:xfrm>
            <a:off x="1782900" y="1497750"/>
            <a:ext cx="55782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500"/>
              <a:t>Risk Assessment</a:t>
            </a:r>
            <a:endParaRPr sz="6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2d09d678d1b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50" y="420025"/>
            <a:ext cx="4787775" cy="239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d09d678d1b_0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75" y="2907550"/>
            <a:ext cx="5285285" cy="20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d09d678d1b_0_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9497" y="3419225"/>
            <a:ext cx="1524000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d09d678d1b_0_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8550" y="522512"/>
            <a:ext cx="3735175" cy="21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2d09d678d1b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5" y="1025600"/>
            <a:ext cx="4602050" cy="30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d09d678d1b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050" y="1705440"/>
            <a:ext cx="4430949" cy="2031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09d678d1b_0_12"/>
          <p:cNvSpPr txBox="1"/>
          <p:nvPr>
            <p:ph type="title"/>
          </p:nvPr>
        </p:nvSpPr>
        <p:spPr>
          <a:xfrm>
            <a:off x="1782900" y="1497750"/>
            <a:ext cx="55782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500"/>
              <a:t>Overview of Release Plan</a:t>
            </a:r>
            <a:endParaRPr sz="6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ff310d4d9f_2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00" y="202046"/>
            <a:ext cx="4125150" cy="46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f310d4d9f_2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550" y="152400"/>
            <a:ext cx="38962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1ff310d4d9f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613" y="730775"/>
            <a:ext cx="4470775" cy="38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1ff310d4d9f_2_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213" y="227550"/>
            <a:ext cx="640158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>
            <p:ph type="title"/>
          </p:nvPr>
        </p:nvSpPr>
        <p:spPr>
          <a:xfrm>
            <a:off x="1782900" y="1497750"/>
            <a:ext cx="55782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500"/>
              <a:t>Main Features</a:t>
            </a:r>
            <a:endParaRPr sz="6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ff310d4d9f_2_0"/>
          <p:cNvSpPr txBox="1"/>
          <p:nvPr>
            <p:ph type="title"/>
          </p:nvPr>
        </p:nvSpPr>
        <p:spPr>
          <a:xfrm>
            <a:off x="1782900" y="1497750"/>
            <a:ext cx="55782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500"/>
              <a:t>Testing Document</a:t>
            </a:r>
            <a:endParaRPr sz="6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f310d4d9f_0_5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Methods Used</a:t>
            </a:r>
            <a:endParaRPr/>
          </a:p>
        </p:txBody>
      </p:sp>
      <p:sp>
        <p:nvSpPr>
          <p:cNvPr id="182" name="Google Shape;182;g1ff310d4d9f_0_5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 Unit Testing</a:t>
            </a:r>
            <a:endParaRPr/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U</a:t>
            </a:r>
            <a:r>
              <a:rPr lang="en" sz="1400"/>
              <a:t>nit testing evaluates individual components or "units" of software independently. It is a part of white box testing, an approach that examines the internal modules of the code</a:t>
            </a:r>
            <a:endParaRPr sz="1400"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Library Used: JEST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2- Integration Testing</a:t>
            </a:r>
            <a:endParaRPr/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Integration testing aims to evaluate the collective performance of various system components by examining their interactions rather than scrutinizing the entire system as a single entity</a:t>
            </a:r>
            <a:endParaRPr sz="1400"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Library Used: JEST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3- End to End Testing</a:t>
            </a:r>
            <a:endParaRPr/>
          </a:p>
          <a:p>
            <a:pPr indent="-319404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682"/>
              <a:t>a software testing methodology that verifies the working order of a software product in a start-to-finish process</a:t>
            </a:r>
            <a:endParaRPr sz="1682"/>
          </a:p>
          <a:p>
            <a:pPr indent="-31940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82"/>
              <a:t>Library Used: Cypress </a:t>
            </a:r>
            <a:endParaRPr sz="1682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f310d4d9f_0_5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sp>
        <p:nvSpPr>
          <p:cNvPr id="188" name="Google Shape;188;g1ff310d4d9f_0_529"/>
          <p:cNvSpPr txBox="1"/>
          <p:nvPr>
            <p:ph idx="1" type="body"/>
          </p:nvPr>
        </p:nvSpPr>
        <p:spPr>
          <a:xfrm>
            <a:off x="280225" y="1128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82"/>
              <a:t>With SonarQube it is easy to keep track of our quality metrics:</a:t>
            </a:r>
            <a:endParaRPr sz="1682"/>
          </a:p>
          <a:p>
            <a:pPr indent="-335429" lvl="0" marL="457200" rtl="0" algn="l">
              <a:spcBef>
                <a:spcPts val="1200"/>
              </a:spcBef>
              <a:spcAft>
                <a:spcPts val="0"/>
              </a:spcAft>
              <a:buSzPts val="1682"/>
              <a:buChar char="-"/>
            </a:pPr>
            <a:r>
              <a:rPr lang="en" sz="1682"/>
              <a:t>Reliability</a:t>
            </a:r>
            <a:endParaRPr sz="1682"/>
          </a:p>
          <a:p>
            <a:pPr indent="-335429" lvl="0" marL="457200" rtl="0" algn="l">
              <a:spcBef>
                <a:spcPts val="0"/>
              </a:spcBef>
              <a:spcAft>
                <a:spcPts val="0"/>
              </a:spcAft>
              <a:buSzPts val="1682"/>
              <a:buChar char="-"/>
            </a:pPr>
            <a:r>
              <a:rPr lang="en" sz="1682"/>
              <a:t>Maintainability</a:t>
            </a:r>
            <a:endParaRPr sz="1682"/>
          </a:p>
          <a:p>
            <a:pPr indent="-335429" lvl="0" marL="457200" rtl="0" algn="l">
              <a:spcBef>
                <a:spcPts val="0"/>
              </a:spcBef>
              <a:spcAft>
                <a:spcPts val="0"/>
              </a:spcAft>
              <a:buSzPts val="1682"/>
              <a:buChar char="-"/>
            </a:pPr>
            <a:r>
              <a:rPr lang="en" sz="1682"/>
              <a:t>Security</a:t>
            </a:r>
            <a:endParaRPr sz="1682"/>
          </a:p>
          <a:p>
            <a:pPr indent="-335429" lvl="0" marL="457200" rtl="0" algn="l">
              <a:spcBef>
                <a:spcPts val="0"/>
              </a:spcBef>
              <a:spcAft>
                <a:spcPts val="0"/>
              </a:spcAft>
              <a:buSzPts val="1682"/>
              <a:buChar char="-"/>
            </a:pPr>
            <a:r>
              <a:rPr lang="en" sz="1682"/>
              <a:t>Coverage</a:t>
            </a:r>
            <a:endParaRPr sz="1682"/>
          </a:p>
          <a:p>
            <a:pPr indent="-335429" lvl="0" marL="457200" rtl="0" algn="l">
              <a:spcBef>
                <a:spcPts val="0"/>
              </a:spcBef>
              <a:spcAft>
                <a:spcPts val="0"/>
              </a:spcAft>
              <a:buSzPts val="1682"/>
              <a:buChar char="-"/>
            </a:pPr>
            <a:r>
              <a:rPr lang="en" sz="1682"/>
              <a:t>Duplication</a:t>
            </a:r>
            <a:endParaRPr sz="1682"/>
          </a:p>
          <a:p>
            <a:pPr indent="-335429" lvl="0" marL="457200" rtl="0" algn="l">
              <a:spcBef>
                <a:spcPts val="0"/>
              </a:spcBef>
              <a:spcAft>
                <a:spcPts val="0"/>
              </a:spcAft>
              <a:buSzPts val="1682"/>
              <a:buChar char="-"/>
            </a:pPr>
            <a:r>
              <a:rPr lang="en" sz="1682"/>
              <a:t>Size</a:t>
            </a:r>
            <a:endParaRPr sz="1682"/>
          </a:p>
          <a:p>
            <a:pPr indent="-335429" lvl="0" marL="457200" rtl="0" algn="l">
              <a:spcBef>
                <a:spcPts val="0"/>
              </a:spcBef>
              <a:spcAft>
                <a:spcPts val="0"/>
              </a:spcAft>
              <a:buSzPts val="1682"/>
              <a:buChar char="-"/>
            </a:pPr>
            <a:r>
              <a:rPr lang="en" sz="1682"/>
              <a:t>Complexity</a:t>
            </a:r>
            <a:endParaRPr sz="1682"/>
          </a:p>
          <a:p>
            <a:pPr indent="-335429" lvl="0" marL="457200" rtl="0" algn="l">
              <a:spcBef>
                <a:spcPts val="0"/>
              </a:spcBef>
              <a:spcAft>
                <a:spcPts val="0"/>
              </a:spcAft>
              <a:buSzPts val="1682"/>
              <a:buChar char="-"/>
            </a:pPr>
            <a:r>
              <a:rPr lang="en" sz="1682"/>
              <a:t>Issues</a:t>
            </a:r>
            <a:endParaRPr sz="1682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2d15db0bf56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25" y="3377200"/>
            <a:ext cx="57340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d15db0bf56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229" y="235225"/>
            <a:ext cx="5396996" cy="30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d15db0bf56_6_0"/>
          <p:cNvSpPr txBox="1"/>
          <p:nvPr>
            <p:ph type="title"/>
          </p:nvPr>
        </p:nvSpPr>
        <p:spPr>
          <a:xfrm>
            <a:off x="6184625" y="816750"/>
            <a:ext cx="256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 Map for maintainability rating</a:t>
            </a:r>
            <a:endParaRPr/>
          </a:p>
        </p:txBody>
      </p:sp>
      <p:sp>
        <p:nvSpPr>
          <p:cNvPr id="196" name="Google Shape;196;g2d15db0bf56_6_0"/>
          <p:cNvSpPr txBox="1"/>
          <p:nvPr>
            <p:ph type="title"/>
          </p:nvPr>
        </p:nvSpPr>
        <p:spPr>
          <a:xfrm>
            <a:off x="6395125" y="3377200"/>
            <a:ext cx="256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Cyclomatic Complexity analysis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f310d4d9f_0_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Coverage</a:t>
            </a:r>
            <a:endParaRPr/>
          </a:p>
        </p:txBody>
      </p:sp>
      <p:sp>
        <p:nvSpPr>
          <p:cNvPr id="202" name="Google Shape;202;g1ff310d4d9f_0_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82">
                <a:solidFill>
                  <a:srgbClr val="D9D9D9"/>
                </a:solidFill>
              </a:rPr>
              <a:t>Software testing involves various metrics to assess the effectiveness of test cases in exercising the code. Four commonly used metrics are statement coverage, branch coverage, function coverage, and line coverage.</a:t>
            </a:r>
            <a:endParaRPr sz="1682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09d678d1b_0_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Coverage</a:t>
            </a:r>
            <a:endParaRPr/>
          </a:p>
        </p:txBody>
      </p:sp>
      <p:sp>
        <p:nvSpPr>
          <p:cNvPr id="208" name="Google Shape;208;g2d09d678d1b_0_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g2d09d678d1b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100" y="1312813"/>
            <a:ext cx="6752274" cy="30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ff310d4d9f_0_5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</a:t>
            </a:r>
            <a:r>
              <a:rPr lang="en"/>
              <a:t>Coverage</a:t>
            </a:r>
            <a:endParaRPr/>
          </a:p>
        </p:txBody>
      </p:sp>
      <p:sp>
        <p:nvSpPr>
          <p:cNvPr id="215" name="Google Shape;215;g1ff310d4d9f_0_5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g1ff310d4d9f_0_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388" y="1320688"/>
            <a:ext cx="6285225" cy="30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09d678d1b_0_20"/>
          <p:cNvSpPr txBox="1"/>
          <p:nvPr>
            <p:ph type="title"/>
          </p:nvPr>
        </p:nvSpPr>
        <p:spPr>
          <a:xfrm>
            <a:off x="1782900" y="1497750"/>
            <a:ext cx="55782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500"/>
              <a:t>Overall Retrospective </a:t>
            </a:r>
            <a:endParaRPr sz="6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09d678d1b_0_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wrong</a:t>
            </a:r>
            <a:endParaRPr/>
          </a:p>
        </p:txBody>
      </p:sp>
      <p:sp>
        <p:nvSpPr>
          <p:cNvPr id="227" name="Google Shape;227;g2d09d678d1b_0_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D9D9D9"/>
                </a:solidFill>
              </a:rPr>
              <a:t>Lack of Division of Responsibilities: </a:t>
            </a:r>
            <a:r>
              <a:rPr lang="en" sz="1400">
                <a:solidFill>
                  <a:srgbClr val="D9D9D9"/>
                </a:solidFill>
              </a:rPr>
              <a:t>Confusion arose due to undefined roles and responsibilities, impacting project progress.</a:t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>
                <a:solidFill>
                  <a:srgbClr val="D9D9D9"/>
                </a:solidFill>
              </a:rPr>
              <a:t>Absence of Setting Deadlines:</a:t>
            </a:r>
            <a:r>
              <a:rPr lang="en" sz="1400">
                <a:solidFill>
                  <a:srgbClr val="D9D9D9"/>
                </a:solidFill>
              </a:rPr>
              <a:t> Without clear deadlines, tasks lacked urgency, causing delays.</a:t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D9D9D9"/>
                </a:solidFill>
              </a:rPr>
              <a:t>Not Writing Tests with Tasks</a:t>
            </a:r>
            <a:r>
              <a:rPr lang="en" sz="1400">
                <a:solidFill>
                  <a:srgbClr val="D9D9D9"/>
                </a:solidFill>
              </a:rPr>
              <a:t>: Integration of testing procedures was overlooked, leading to insufficient test coverage and reliability challenges.</a:t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D9D9D9"/>
                </a:solidFill>
              </a:rPr>
              <a:t>Inconsistent Naming Conventions: </a:t>
            </a:r>
            <a:r>
              <a:rPr lang="en" sz="1400">
                <a:solidFill>
                  <a:srgbClr val="D9D9D9"/>
                </a:solidFill>
              </a:rPr>
              <a:t>Without a standardized convention, code readability suffered, affecting collaboration.</a:t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>
                <a:solidFill>
                  <a:srgbClr val="D9D9D9"/>
                </a:solidFill>
              </a:rPr>
              <a:t>Difficulty Organizing Meetings: </a:t>
            </a:r>
            <a:r>
              <a:rPr lang="en" sz="1400">
                <a:solidFill>
                  <a:srgbClr val="D9D9D9"/>
                </a:solidFill>
              </a:rPr>
              <a:t>Scheduling proved challenging, hindering effective communication and decision-making.</a:t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d09d678d1b_0_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right</a:t>
            </a:r>
            <a:endParaRPr/>
          </a:p>
        </p:txBody>
      </p:sp>
      <p:sp>
        <p:nvSpPr>
          <p:cNvPr id="233" name="Google Shape;233;g2d09d678d1b_0_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D9D9D9"/>
                </a:solidFill>
              </a:rPr>
              <a:t>Proactive Team Collaboration:</a:t>
            </a:r>
            <a:r>
              <a:rPr lang="en" sz="1400">
                <a:solidFill>
                  <a:srgbClr val="D9D9D9"/>
                </a:solidFill>
              </a:rPr>
              <a:t> Valuing collaboration led to improved problem-solving and team dynamics.</a:t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D9D9D9"/>
                </a:solidFill>
              </a:rPr>
              <a:t>Good Continuous Work:</a:t>
            </a:r>
            <a:r>
              <a:rPr lang="en" sz="1400">
                <a:solidFill>
                  <a:srgbClr val="D9D9D9"/>
                </a:solidFill>
              </a:rPr>
              <a:t> A disciplined approach ensured steady progress and reduced stress.</a:t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D9D9D9"/>
                </a:solidFill>
              </a:rPr>
              <a:t>Effective Communication:</a:t>
            </a:r>
            <a:r>
              <a:rPr lang="en" sz="1400">
                <a:solidFill>
                  <a:srgbClr val="D9D9D9"/>
                </a:solidFill>
              </a:rPr>
              <a:t> Cross-functional meetings and shared learning enhanced collaboration.</a:t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D9D9D9"/>
                </a:solidFill>
              </a:rPr>
              <a:t>Quick Decision-Making:</a:t>
            </a:r>
            <a:r>
              <a:rPr lang="en" sz="1400">
                <a:solidFill>
                  <a:srgbClr val="D9D9D9"/>
                </a:solidFill>
              </a:rPr>
              <a:t> Swift decisions minimized delays and maintained project momentum.</a:t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d15db0bf56_0_9"/>
          <p:cNvSpPr txBox="1"/>
          <p:nvPr>
            <p:ph idx="1" type="body"/>
          </p:nvPr>
        </p:nvSpPr>
        <p:spPr>
          <a:xfrm>
            <a:off x="112525" y="113725"/>
            <a:ext cx="9031500" cy="43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 sz="1300">
                <a:solidFill>
                  <a:schemeClr val="dk1"/>
                </a:solidFill>
              </a:rPr>
              <a:t>User Profiles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AutoNum type="alphaLcPeriod"/>
            </a:pPr>
            <a:r>
              <a:rPr lang="en" sz="1300">
                <a:solidFill>
                  <a:srgbClr val="D9D9D9"/>
                </a:solidFill>
              </a:rPr>
              <a:t>Public users can create their own unique profile with profile picture, user name, contact email, phone number and password</a:t>
            </a:r>
            <a:endParaRPr sz="1300"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 sz="1300">
                <a:solidFill>
                  <a:schemeClr val="dk1"/>
                </a:solidFill>
              </a:rPr>
              <a:t>Dashboard(s)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AutoNum type="alphaLcPeriod"/>
            </a:pPr>
            <a:r>
              <a:rPr lang="en" sz="1300">
                <a:solidFill>
                  <a:srgbClr val="D9D9D9"/>
                </a:solidFill>
              </a:rPr>
              <a:t>Each type of user will have their own dashboard to easily view all their content</a:t>
            </a:r>
            <a:endParaRPr sz="1300"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 sz="1300">
                <a:solidFill>
                  <a:schemeClr val="dk1"/>
                </a:solidFill>
              </a:rPr>
              <a:t>Reservation System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AutoNum type="alphaLcPeriod"/>
            </a:pPr>
            <a:r>
              <a:rPr lang="en" sz="1300">
                <a:solidFill>
                  <a:srgbClr val="D9D9D9"/>
                </a:solidFill>
              </a:rPr>
              <a:t>Be able to reserve common facilities on a calendar at specific times on first come first serve basis</a:t>
            </a:r>
            <a:endParaRPr sz="1300"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 sz="1300">
                <a:solidFill>
                  <a:schemeClr val="dk1"/>
                </a:solidFill>
              </a:rPr>
              <a:t>Notification System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AutoNum type="alphaLcPeriod"/>
            </a:pPr>
            <a:r>
              <a:rPr lang="en" sz="1300">
                <a:solidFill>
                  <a:srgbClr val="D9D9D9"/>
                </a:solidFill>
              </a:rPr>
              <a:t>Users receive notifications if their request status has been changed</a:t>
            </a:r>
            <a:endParaRPr sz="1300">
              <a:solidFill>
                <a:srgbClr val="D9D9D9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AutoNum type="alphaLcPeriod"/>
            </a:pPr>
            <a:r>
              <a:rPr lang="en" sz="1300">
                <a:solidFill>
                  <a:srgbClr val="D9D9D9"/>
                </a:solidFill>
              </a:rPr>
              <a:t>Managers/Operators receive notifications that new request(s) have been assigned to them</a:t>
            </a:r>
            <a:endParaRPr sz="1300"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 sz="1300">
                <a:solidFill>
                  <a:schemeClr val="dk1"/>
                </a:solidFill>
              </a:rPr>
              <a:t>Requests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AutoNum type="alphaLcPeriod"/>
            </a:pPr>
            <a:r>
              <a:rPr lang="en" sz="1300">
                <a:solidFill>
                  <a:srgbClr val="D9D9D9"/>
                </a:solidFill>
              </a:rPr>
              <a:t>Users can make different types of requests. Managers/Operators can change the status of the request (e.g from New to In Progress)</a:t>
            </a:r>
            <a:endParaRPr sz="1300"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 sz="1300">
                <a:solidFill>
                  <a:schemeClr val="dk1"/>
                </a:solidFill>
              </a:rPr>
              <a:t>Property, Condo and Employee Creation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AutoNum type="alphaLcPeriod"/>
            </a:pPr>
            <a:r>
              <a:rPr lang="en" sz="1300">
                <a:solidFill>
                  <a:srgbClr val="D9D9D9"/>
                </a:solidFill>
              </a:rPr>
              <a:t>Companies can create properties, condos and also create employee accounts (by assigning different roles) for their employees and manage everything</a:t>
            </a:r>
            <a:endParaRPr sz="1300"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 sz="1300">
                <a:solidFill>
                  <a:schemeClr val="dk1"/>
                </a:solidFill>
              </a:rPr>
              <a:t>Financial System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AutoNum type="alphaLcPeriod"/>
            </a:pPr>
            <a:r>
              <a:rPr lang="en" sz="1300">
                <a:solidFill>
                  <a:srgbClr val="D9D9D9"/>
                </a:solidFill>
              </a:rPr>
              <a:t>Add costs, generate annual reports, check operational budget</a:t>
            </a:r>
            <a:endParaRPr sz="1300"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 sz="1300">
                <a:solidFill>
                  <a:schemeClr val="dk1"/>
                </a:solidFill>
              </a:rPr>
              <a:t>Bonus Features: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AutoNum type="alphaLcPeriod"/>
            </a:pPr>
            <a:r>
              <a:rPr lang="en" sz="1300">
                <a:solidFill>
                  <a:srgbClr val="D9D9D9"/>
                </a:solidFill>
              </a:rPr>
              <a:t>Create Forums where users can post and reply to different forums</a:t>
            </a:r>
            <a:endParaRPr sz="1300">
              <a:solidFill>
                <a:srgbClr val="D9D9D9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AutoNum type="alphaLcPeriod"/>
            </a:pPr>
            <a:r>
              <a:rPr lang="en" sz="1300">
                <a:solidFill>
                  <a:srgbClr val="D9D9D9"/>
                </a:solidFill>
              </a:rPr>
              <a:t>Mobile application is accessible on both Android and IOS</a:t>
            </a:r>
            <a:endParaRPr sz="13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09d678d1b_0_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learnt</a:t>
            </a:r>
            <a:endParaRPr/>
          </a:p>
        </p:txBody>
      </p:sp>
      <p:sp>
        <p:nvSpPr>
          <p:cNvPr id="239" name="Google Shape;239;g2d09d678d1b_0_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D9D9D9"/>
                </a:solidFill>
              </a:rPr>
              <a:t>Clear Division of Responsibilities:</a:t>
            </a:r>
            <a:r>
              <a:rPr lang="en" sz="1400">
                <a:solidFill>
                  <a:srgbClr val="D9D9D9"/>
                </a:solidFill>
              </a:rPr>
              <a:t> Documenting roles and responsibilities to avoid confusion.</a:t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D9D9D9"/>
                </a:solidFill>
              </a:rPr>
              <a:t>Setting and Adhering to Deadlines: </a:t>
            </a:r>
            <a:r>
              <a:rPr lang="en" sz="1400">
                <a:solidFill>
                  <a:srgbClr val="D9D9D9"/>
                </a:solidFill>
              </a:rPr>
              <a:t>Establishing clear timelines to maintain project momentum.</a:t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D9D9D9"/>
                </a:solidFill>
              </a:rPr>
              <a:t>Prioritizing Testing:</a:t>
            </a:r>
            <a:r>
              <a:rPr lang="en" sz="1400">
                <a:solidFill>
                  <a:srgbClr val="D9D9D9"/>
                </a:solidFill>
              </a:rPr>
              <a:t> Emphasizing the importance of comprehensive testing to ensure system reliability.</a:t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D9D9D9"/>
                </a:solidFill>
              </a:rPr>
              <a:t>Consistent Communication:</a:t>
            </a:r>
            <a:r>
              <a:rPr lang="en" sz="1400">
                <a:solidFill>
                  <a:srgbClr val="D9D9D9"/>
                </a:solidFill>
              </a:rPr>
              <a:t> Regular sync-up meetings to foster collaboration and prevent compatibility issues.</a:t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>
                <a:solidFill>
                  <a:srgbClr val="D9D9D9"/>
                </a:solidFill>
              </a:rPr>
              <a:t>Efficient Meeting Management:</a:t>
            </a:r>
            <a:r>
              <a:rPr lang="en" sz="1400">
                <a:solidFill>
                  <a:srgbClr val="D9D9D9"/>
                </a:solidFill>
              </a:rPr>
              <a:t> Implementing tools and schedules to ensure optimal attendance and effective communication.</a:t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f310d4d9f_0_0"/>
          <p:cNvSpPr txBox="1"/>
          <p:nvPr>
            <p:ph type="title"/>
          </p:nvPr>
        </p:nvSpPr>
        <p:spPr>
          <a:xfrm>
            <a:off x="1782900" y="1497750"/>
            <a:ext cx="55782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500"/>
              <a:t>UI Prototype for Web App (Not Shown in Demo)</a:t>
            </a:r>
            <a:endParaRPr sz="6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f310d4d9f_0_493"/>
          <p:cNvSpPr txBox="1"/>
          <p:nvPr>
            <p:ph type="title"/>
          </p:nvPr>
        </p:nvSpPr>
        <p:spPr>
          <a:xfrm>
            <a:off x="713225" y="445025"/>
            <a:ext cx="80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Reservations from User account (editing and removing reservations</a:t>
            </a:r>
            <a:endParaRPr/>
          </a:p>
        </p:txBody>
      </p:sp>
      <p:pic>
        <p:nvPicPr>
          <p:cNvPr id="250" name="Google Shape;250;g1ff310d4d9f_0_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26" y="1499051"/>
            <a:ext cx="4514325" cy="275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ff310d4d9f_0_4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650" y="1170125"/>
            <a:ext cx="3970949" cy="3686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f310d4d9f_0_559"/>
          <p:cNvSpPr txBox="1"/>
          <p:nvPr>
            <p:ph type="title"/>
          </p:nvPr>
        </p:nvSpPr>
        <p:spPr>
          <a:xfrm>
            <a:off x="713225" y="445025"/>
            <a:ext cx="716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 Employee By a Company (admin)</a:t>
            </a:r>
            <a:endParaRPr/>
          </a:p>
        </p:txBody>
      </p:sp>
      <p:pic>
        <p:nvPicPr>
          <p:cNvPr id="257" name="Google Shape;257;g1ff310d4d9f_0_5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25" y="1107200"/>
            <a:ext cx="7083100" cy="3233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1ff310d4d9f_0_559"/>
          <p:cNvSpPr txBox="1"/>
          <p:nvPr/>
        </p:nvSpPr>
        <p:spPr>
          <a:xfrm>
            <a:off x="7542225" y="1321275"/>
            <a:ext cx="14472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3 Employee Roles:</a:t>
            </a:r>
            <a:endParaRPr>
              <a:solidFill>
                <a:srgbClr val="D9D9D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en">
                <a:solidFill>
                  <a:srgbClr val="D9D9D9"/>
                </a:solidFill>
              </a:rPr>
              <a:t>Manager</a:t>
            </a:r>
            <a:endParaRPr>
              <a:solidFill>
                <a:srgbClr val="D9D9D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en">
                <a:solidFill>
                  <a:srgbClr val="D9D9D9"/>
                </a:solidFill>
              </a:rPr>
              <a:t>Financial Manager</a:t>
            </a:r>
            <a:endParaRPr>
              <a:solidFill>
                <a:srgbClr val="D9D9D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en">
                <a:solidFill>
                  <a:srgbClr val="D9D9D9"/>
                </a:solidFill>
              </a:rPr>
              <a:t>Operator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f310d4d9f_0_551"/>
          <p:cNvSpPr txBox="1"/>
          <p:nvPr>
            <p:ph type="title"/>
          </p:nvPr>
        </p:nvSpPr>
        <p:spPr>
          <a:xfrm>
            <a:off x="713225" y="445025"/>
            <a:ext cx="58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 List from Company’s account</a:t>
            </a:r>
            <a:endParaRPr/>
          </a:p>
        </p:txBody>
      </p:sp>
      <p:pic>
        <p:nvPicPr>
          <p:cNvPr id="264" name="Google Shape;264;g1ff310d4d9f_0_5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25" y="1692325"/>
            <a:ext cx="8069151" cy="18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f310d4d9f_0_569"/>
          <p:cNvSpPr txBox="1"/>
          <p:nvPr>
            <p:ph type="title"/>
          </p:nvPr>
        </p:nvSpPr>
        <p:spPr>
          <a:xfrm>
            <a:off x="713225" y="445025"/>
            <a:ext cx="58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Forums Page (Bonus)</a:t>
            </a:r>
            <a:endParaRPr/>
          </a:p>
        </p:txBody>
      </p:sp>
      <p:pic>
        <p:nvPicPr>
          <p:cNvPr id="270" name="Google Shape;270;g1ff310d4d9f_0_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24" y="1368650"/>
            <a:ext cx="6522573" cy="30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1ff310d4d9f_0_569"/>
          <p:cNvSpPr txBox="1"/>
          <p:nvPr/>
        </p:nvSpPr>
        <p:spPr>
          <a:xfrm>
            <a:off x="6936650" y="1557225"/>
            <a:ext cx="2091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Each Post Has:</a:t>
            </a:r>
            <a:endParaRPr>
              <a:solidFill>
                <a:srgbClr val="D9D9D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en">
                <a:solidFill>
                  <a:srgbClr val="D9D9D9"/>
                </a:solidFill>
              </a:rPr>
              <a:t>Username of the person who posted</a:t>
            </a:r>
            <a:endParaRPr>
              <a:solidFill>
                <a:srgbClr val="D9D9D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en">
                <a:solidFill>
                  <a:srgbClr val="D9D9D9"/>
                </a:solidFill>
              </a:rPr>
              <a:t>Post content</a:t>
            </a:r>
            <a:endParaRPr>
              <a:solidFill>
                <a:srgbClr val="D9D9D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en">
                <a:solidFill>
                  <a:srgbClr val="D9D9D9"/>
                </a:solidFill>
              </a:rPr>
              <a:t>Replies (show or hide replies) + add a reply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f310d4d9f_1_0"/>
          <p:cNvSpPr txBox="1"/>
          <p:nvPr>
            <p:ph type="title"/>
          </p:nvPr>
        </p:nvSpPr>
        <p:spPr>
          <a:xfrm>
            <a:off x="1782900" y="1497750"/>
            <a:ext cx="55782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500"/>
              <a:t>UI Prototype for Mobile App</a:t>
            </a:r>
            <a:endParaRPr sz="65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1ff310d4d9f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725" y="152400"/>
            <a:ext cx="646711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1ff310d4d9f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450" y="152400"/>
            <a:ext cx="645160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ff310d4d9f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0950" y="512150"/>
            <a:ext cx="1944551" cy="43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g1ff310d4d9f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275" y="152400"/>
            <a:ext cx="597344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ff310d4d9f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300" y="694750"/>
            <a:ext cx="1806850" cy="40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15db0bf56_0_5"/>
          <p:cNvSpPr txBox="1"/>
          <p:nvPr>
            <p:ph type="title"/>
          </p:nvPr>
        </p:nvSpPr>
        <p:spPr>
          <a:xfrm>
            <a:off x="1782900" y="1497750"/>
            <a:ext cx="55782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500"/>
              <a:t>Product Demo</a:t>
            </a:r>
            <a:endParaRPr sz="65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type="title"/>
          </p:nvPr>
        </p:nvSpPr>
        <p:spPr>
          <a:xfrm>
            <a:off x="1751700" y="1143450"/>
            <a:ext cx="5640600" cy="28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500"/>
              <a:t>Thank you :)</a:t>
            </a:r>
            <a:endParaRPr sz="6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09d678d1b_0_138"/>
          <p:cNvSpPr txBox="1"/>
          <p:nvPr>
            <p:ph type="title"/>
          </p:nvPr>
        </p:nvSpPr>
        <p:spPr>
          <a:xfrm>
            <a:off x="713225" y="445025"/>
            <a:ext cx="70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the product demo video:</a:t>
            </a:r>
            <a:endParaRPr/>
          </a:p>
        </p:txBody>
      </p:sp>
      <p:sp>
        <p:nvSpPr>
          <p:cNvPr id="84" name="Google Shape;84;g2d09d678d1b_0_138"/>
          <p:cNvSpPr txBox="1"/>
          <p:nvPr>
            <p:ph idx="1" type="body"/>
          </p:nvPr>
        </p:nvSpPr>
        <p:spPr>
          <a:xfrm>
            <a:off x="175450" y="1143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https://youtu.be/rFu35ZaLNT4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/>
          <p:nvPr>
            <p:ph type="title"/>
          </p:nvPr>
        </p:nvSpPr>
        <p:spPr>
          <a:xfrm>
            <a:off x="1782900" y="1497750"/>
            <a:ext cx="55782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500"/>
              <a:t>Software Architecture Document</a:t>
            </a:r>
            <a:endParaRPr sz="6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09d678d1b_0_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Model</a:t>
            </a:r>
            <a:endParaRPr/>
          </a:p>
        </p:txBody>
      </p:sp>
      <p:sp>
        <p:nvSpPr>
          <p:cNvPr id="95" name="Google Shape;95;g2d09d678d1b_0_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g2d09d678d1b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825" y="1017725"/>
            <a:ext cx="5426351" cy="40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09d678d1b_0_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</a:t>
            </a:r>
            <a:r>
              <a:rPr lang="en"/>
              <a:t> Diagram</a:t>
            </a:r>
            <a:endParaRPr/>
          </a:p>
        </p:txBody>
      </p:sp>
      <p:sp>
        <p:nvSpPr>
          <p:cNvPr id="102" name="Google Shape;102;g2d09d678d1b_0_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g2d09d678d1b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025" y="1017725"/>
            <a:ext cx="5486400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09d678d1b_0_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r>
              <a:rPr lang="en"/>
              <a:t> Diagrams</a:t>
            </a:r>
            <a:endParaRPr/>
          </a:p>
        </p:txBody>
      </p:sp>
      <p:pic>
        <p:nvPicPr>
          <p:cNvPr id="109" name="Google Shape;109;g2d09d678d1b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870106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d09d678d1b_0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9106" y="1530050"/>
            <a:ext cx="4573194" cy="2083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